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6" r:id="rId4"/>
    <p:sldId id="327" r:id="rId5"/>
    <p:sldId id="328" r:id="rId6"/>
    <p:sldId id="329" r:id="rId7"/>
    <p:sldId id="330" r:id="rId8"/>
    <p:sldId id="331" r:id="rId9"/>
    <p:sldId id="325" r:id="rId10"/>
    <p:sldId id="332" r:id="rId11"/>
    <p:sldId id="333" r:id="rId12"/>
    <p:sldId id="334" r:id="rId13"/>
    <p:sldId id="323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26" r:id="rId25"/>
    <p:sldId id="345" r:id="rId26"/>
    <p:sldId id="346" r:id="rId27"/>
    <p:sldId id="348" r:id="rId28"/>
    <p:sldId id="347" r:id="rId29"/>
    <p:sldId id="349" r:id="rId30"/>
    <p:sldId id="350" r:id="rId31"/>
    <p:sldId id="351" r:id="rId32"/>
    <p:sldId id="26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AF"/>
    <a:srgbClr val="4C4747"/>
    <a:srgbClr val="FEC9B8"/>
    <a:srgbClr val="FD6231"/>
    <a:srgbClr val="C8E4E5"/>
    <a:srgbClr val="FE9E7E"/>
    <a:srgbClr val="C4C8C9"/>
    <a:srgbClr val="B1B3B2"/>
    <a:srgbClr val="C6CACB"/>
    <a:srgbClr val="C7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86" autoAdjust="0"/>
    <p:restoredTop sz="87093" autoAdjust="0"/>
  </p:normalViewPr>
  <p:slideViewPr>
    <p:cSldViewPr snapToGrid="0" showGuides="1">
      <p:cViewPr varScale="1">
        <p:scale>
          <a:sx n="100" d="100"/>
          <a:sy n="100" d="100"/>
        </p:scale>
        <p:origin x="912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29AEE-E77B-4AC3-903B-0FDB56D08C17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2B1E-3F4A-4131-B517-290970B7B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8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1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939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498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064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124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26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62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19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8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630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2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790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386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75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027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06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29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6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70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8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58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99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305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7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38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16054" y="2274838"/>
            <a:ext cx="7571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C++ API OpenCV</a:t>
            </a: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 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(9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14522"/>
              </p:ext>
            </p:extLst>
          </p:nvPr>
        </p:nvGraphicFramePr>
        <p:xfrm>
          <a:off x="76473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22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803541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415772" cy="1163374"/>
            <a:chOff x="960681" y="2615402"/>
            <a:chExt cx="141577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모멘트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359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moment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352685"/>
            <a:ext cx="6598712" cy="763302"/>
            <a:chOff x="6796429" y="1608522"/>
            <a:chExt cx="6598712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모멘트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595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물체를 회전시키기 위한 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어떤 지점을 중심으로 회전시키려고 하는 힘의 작용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EA83A9-ED96-4B53-A93D-F70043A4E317}"/>
              </a:ext>
            </a:extLst>
          </p:cNvPr>
          <p:cNvGrpSpPr/>
          <p:nvPr/>
        </p:nvGrpSpPr>
        <p:grpSpPr>
          <a:xfrm>
            <a:off x="4929210" y="2338007"/>
            <a:ext cx="6356658" cy="978745"/>
            <a:chOff x="6796429" y="1608522"/>
            <a:chExt cx="6356658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0EA557-39BF-45F5-8540-17092CDDB382}"/>
                </a:ext>
              </a:extLst>
            </p:cNvPr>
            <p:cNvSpPr txBox="1"/>
            <p:nvPr/>
          </p:nvSpPr>
          <p:spPr>
            <a:xfrm>
              <a:off x="6796429" y="1608522"/>
              <a:ext cx="1212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moment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822EBF-97BB-4470-BACF-8A136BB2DFE3}"/>
                </a:ext>
              </a:extLst>
            </p:cNvPr>
            <p:cNvSpPr txBox="1"/>
            <p:nvPr/>
          </p:nvSpPr>
          <p:spPr>
            <a:xfrm>
              <a:off x="6800066" y="2064047"/>
              <a:ext cx="6353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경계선을 나타내는 다각형 또는 영상의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3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차 모멘트까지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Moment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클래스를 반환하며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공간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/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중심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/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정규화된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중심 모멘트가 계산된다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D2A6DDF-4164-48B7-91C1-15C1D3C5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10" y="3372167"/>
            <a:ext cx="3547777" cy="14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7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771639" cy="1163374"/>
            <a:chOff x="960681" y="2615402"/>
            <a:chExt cx="177163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모멘트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771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HuMoment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7459524" cy="978745"/>
            <a:chOff x="6796429" y="1608522"/>
            <a:chExt cx="7459524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4558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이동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스케일링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회전에 불변인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Hu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7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모멘트를 구한다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물체를 이동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스케일링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회전하고 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다시 구하면 약간의 차이가 있을 수는 있지만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매우 유사한 값을 갖는다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17C388B-D010-4F1C-9F5B-03E093923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1" t="6388" r="12929" b="60464"/>
          <a:stretch/>
        </p:blipFill>
        <p:spPr>
          <a:xfrm>
            <a:off x="4929210" y="1161096"/>
            <a:ext cx="5360550" cy="51144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A9C276-45E5-47BE-826D-B3EC2E090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097" y="3429000"/>
            <a:ext cx="3239901" cy="3429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F3A54A-EB87-4C3E-985C-126446EE1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805" r="81001"/>
          <a:stretch/>
        </p:blipFill>
        <p:spPr>
          <a:xfrm>
            <a:off x="10289761" y="2109697"/>
            <a:ext cx="1902240" cy="13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9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771639" cy="1163374"/>
            <a:chOff x="960681" y="2615402"/>
            <a:chExt cx="177163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모멘트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771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HuMoment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7332888" cy="763302"/>
            <a:chOff x="6796429" y="1608522"/>
            <a:chExt cx="7332888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258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Invariant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329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이동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스케일링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회전 후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HuMoment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값이 조금 바뀔 수는 있지만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기존값과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매우 유사하다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4328A06-E08D-4EC3-9483-08D115A2C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10972" r="6630" b="27222"/>
          <a:stretch/>
        </p:blipFill>
        <p:spPr>
          <a:xfrm>
            <a:off x="4929210" y="945654"/>
            <a:ext cx="3600204" cy="59123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2955AE-6342-4759-B067-47C88A242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113" y="2952750"/>
            <a:ext cx="3689887" cy="39052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9CE218-68BB-4087-B7E4-D45FABF503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570" r="34678" b="9179"/>
          <a:stretch/>
        </p:blipFill>
        <p:spPr>
          <a:xfrm>
            <a:off x="7735361" y="945654"/>
            <a:ext cx="4456639" cy="20070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B59419-F124-458D-905A-0BA6B8D816FA}"/>
              </a:ext>
            </a:extLst>
          </p:cNvPr>
          <p:cNvSpPr/>
          <p:nvPr/>
        </p:nvSpPr>
        <p:spPr>
          <a:xfrm>
            <a:off x="7735361" y="2800350"/>
            <a:ext cx="1332439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0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83622" y="3252739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윤곽선</a:t>
            </a:r>
            <a:r>
              <a:rPr lang="en-US" altLang="ko-KR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도형</a:t>
            </a:r>
          </a:p>
        </p:txBody>
      </p:sp>
    </p:spTree>
    <p:extLst>
      <p:ext uri="{BB962C8B-B14F-4D97-AF65-F5344CB8AC3E}">
        <p14:creationId xmlns:p14="http://schemas.microsoft.com/office/powerpoint/2010/main" val="254632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470548" cy="1163374"/>
            <a:chOff x="960681" y="2615402"/>
            <a:chExt cx="247054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 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4863254"/>
            <a:ext cx="6012013" cy="763302"/>
            <a:chOff x="6796429" y="1608522"/>
            <a:chExt cx="6012013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734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minAreaRect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008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주어진 좌표들을 둘러싸는 최소면적의 회전이 고려된 사각형을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FD39CC-A9B0-4901-B78D-3B8C342FD84A}"/>
              </a:ext>
            </a:extLst>
          </p:cNvPr>
          <p:cNvGrpSpPr/>
          <p:nvPr/>
        </p:nvGrpSpPr>
        <p:grpSpPr>
          <a:xfrm>
            <a:off x="4929210" y="599103"/>
            <a:ext cx="3171492" cy="763302"/>
            <a:chOff x="6796429" y="1608522"/>
            <a:chExt cx="3171492" cy="7633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7F6B29-83B9-461C-BB81-1178D46A10C3}"/>
                </a:ext>
              </a:extLst>
            </p:cNvPr>
            <p:cNvSpPr txBox="1"/>
            <p:nvPr/>
          </p:nvSpPr>
          <p:spPr>
            <a:xfrm>
              <a:off x="6796429" y="1608522"/>
              <a:ext cx="1390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arcLength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93AFA-061B-465D-8F4F-671CA01B8E8E}"/>
                </a:ext>
              </a:extLst>
            </p:cNvPr>
            <p:cNvSpPr txBox="1"/>
            <p:nvPr/>
          </p:nvSpPr>
          <p:spPr>
            <a:xfrm>
              <a:off x="6800066" y="2064047"/>
              <a:ext cx="3167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곡선 또는 윤곽선의 길이를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79ED74-9913-46E6-BF9E-9E6B2C023E26}"/>
              </a:ext>
            </a:extLst>
          </p:cNvPr>
          <p:cNvGrpSpPr/>
          <p:nvPr/>
        </p:nvGrpSpPr>
        <p:grpSpPr>
          <a:xfrm>
            <a:off x="4929210" y="1665140"/>
            <a:ext cx="2749902" cy="763302"/>
            <a:chOff x="6796429" y="1608522"/>
            <a:chExt cx="2749902" cy="7633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B91E45-37A2-45EC-A36B-F87055C6FA83}"/>
                </a:ext>
              </a:extLst>
            </p:cNvPr>
            <p:cNvSpPr txBox="1"/>
            <p:nvPr/>
          </p:nvSpPr>
          <p:spPr>
            <a:xfrm>
              <a:off x="6796429" y="1608522"/>
              <a:ext cx="169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contourArea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CEAA46-FBFB-4BE3-B0A2-602D471A74F9}"/>
                </a:ext>
              </a:extLst>
            </p:cNvPr>
            <p:cNvSpPr txBox="1"/>
            <p:nvPr/>
          </p:nvSpPr>
          <p:spPr>
            <a:xfrm>
              <a:off x="6800066" y="2064047"/>
              <a:ext cx="2746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윤곽선 내부의 면적을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9261BBC-9F5E-4EA5-84A5-48975225E509}"/>
              </a:ext>
            </a:extLst>
          </p:cNvPr>
          <p:cNvGrpSpPr/>
          <p:nvPr/>
        </p:nvGrpSpPr>
        <p:grpSpPr>
          <a:xfrm>
            <a:off x="4929210" y="2731178"/>
            <a:ext cx="4630225" cy="763302"/>
            <a:chOff x="6796429" y="1608522"/>
            <a:chExt cx="4630225" cy="7633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96728A-1C9D-4461-93D9-E322902956CC}"/>
                </a:ext>
              </a:extLst>
            </p:cNvPr>
            <p:cNvSpPr txBox="1"/>
            <p:nvPr/>
          </p:nvSpPr>
          <p:spPr>
            <a:xfrm>
              <a:off x="6796429" y="1608522"/>
              <a:ext cx="1886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boundingRect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AFAD90-5EF7-4AAD-A05D-DAD5D992829F}"/>
                </a:ext>
              </a:extLst>
            </p:cNvPr>
            <p:cNvSpPr txBox="1"/>
            <p:nvPr/>
          </p:nvSpPr>
          <p:spPr>
            <a:xfrm>
              <a:off x="6800066" y="2064047"/>
              <a:ext cx="4626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주어진 좌표점들의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바운딩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직사각형을 계산해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5A6CB4C-4534-4B1C-98E7-674D841B8FDC}"/>
              </a:ext>
            </a:extLst>
          </p:cNvPr>
          <p:cNvGrpSpPr/>
          <p:nvPr/>
        </p:nvGrpSpPr>
        <p:grpSpPr>
          <a:xfrm>
            <a:off x="4929210" y="3797216"/>
            <a:ext cx="7200992" cy="763302"/>
            <a:chOff x="6796429" y="1608522"/>
            <a:chExt cx="7200992" cy="76330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F4ADEE-BDED-4620-9726-BC9EBC7A2803}"/>
                </a:ext>
              </a:extLst>
            </p:cNvPr>
            <p:cNvSpPr txBox="1"/>
            <p:nvPr/>
          </p:nvSpPr>
          <p:spPr>
            <a:xfrm>
              <a:off x="6796429" y="1608522"/>
              <a:ext cx="2470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minEnclosingCircle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7F99AD-C4D3-4BB7-A36F-30FC574F2D26}"/>
                </a:ext>
              </a:extLst>
            </p:cNvPr>
            <p:cNvSpPr txBox="1"/>
            <p:nvPr/>
          </p:nvSpPr>
          <p:spPr>
            <a:xfrm>
              <a:off x="6800066" y="2064047"/>
              <a:ext cx="7197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주어진 좌표점들을 둘러싸는 최소 면적의 원을 중심점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center,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반지름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radius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56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470548" cy="1163374"/>
            <a:chOff x="960681" y="2615402"/>
            <a:chExt cx="247054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 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C1FB76-2D41-48E1-84BB-5D2D4EDEA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9" t="11944" r="5903" b="23522"/>
          <a:stretch/>
        </p:blipFill>
        <p:spPr>
          <a:xfrm>
            <a:off x="3962399" y="3001"/>
            <a:ext cx="4234157" cy="6854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F37617-F947-40A0-AD61-0C074E43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869" y="2085975"/>
            <a:ext cx="4506026" cy="47690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BF8CD-9EA3-47D8-8700-DDD46F1538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533" r="82788"/>
          <a:stretch/>
        </p:blipFill>
        <p:spPr>
          <a:xfrm>
            <a:off x="8909953" y="1493910"/>
            <a:ext cx="2047857" cy="5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5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470548" cy="1163374"/>
            <a:chOff x="960681" y="2615402"/>
            <a:chExt cx="247054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 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FD39CC-A9B0-4901-B78D-3B8C342FD84A}"/>
              </a:ext>
            </a:extLst>
          </p:cNvPr>
          <p:cNvGrpSpPr/>
          <p:nvPr/>
        </p:nvGrpSpPr>
        <p:grpSpPr>
          <a:xfrm>
            <a:off x="4929210" y="1370628"/>
            <a:ext cx="7092437" cy="763302"/>
            <a:chOff x="6796429" y="1608522"/>
            <a:chExt cx="7092437" cy="7633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7F6B29-83B9-461C-BB81-1178D46A10C3}"/>
                </a:ext>
              </a:extLst>
            </p:cNvPr>
            <p:cNvSpPr txBox="1"/>
            <p:nvPr/>
          </p:nvSpPr>
          <p:spPr>
            <a:xfrm>
              <a:off x="6796429" y="1608522"/>
              <a:ext cx="947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fitLine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93AFA-061B-465D-8F4F-671CA01B8E8E}"/>
                </a:ext>
              </a:extLst>
            </p:cNvPr>
            <p:cNvSpPr txBox="1"/>
            <p:nvPr/>
          </p:nvSpPr>
          <p:spPr>
            <a:xfrm>
              <a:off x="6800066" y="2064047"/>
              <a:ext cx="70888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주어진 좌표들을 직선으로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근사시켜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저장한다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DIST_L2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직선 근사 계산이 제일 빠르다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79ED74-9913-46E6-BF9E-9E6B2C023E26}"/>
              </a:ext>
            </a:extLst>
          </p:cNvPr>
          <p:cNvGrpSpPr/>
          <p:nvPr/>
        </p:nvGrpSpPr>
        <p:grpSpPr>
          <a:xfrm>
            <a:off x="4929210" y="2436665"/>
            <a:ext cx="6605124" cy="763302"/>
            <a:chOff x="6796429" y="1608522"/>
            <a:chExt cx="6605124" cy="7633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B91E45-37A2-45EC-A36B-F87055C6FA83}"/>
                </a:ext>
              </a:extLst>
            </p:cNvPr>
            <p:cNvSpPr txBox="1"/>
            <p:nvPr/>
          </p:nvSpPr>
          <p:spPr>
            <a:xfrm>
              <a:off x="6796429" y="1608522"/>
              <a:ext cx="18993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approxPolyDP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CEAA46-FBFB-4BE3-B0A2-602D471A74F9}"/>
                </a:ext>
              </a:extLst>
            </p:cNvPr>
            <p:cNvSpPr txBox="1"/>
            <p:nvPr/>
          </p:nvSpPr>
          <p:spPr>
            <a:xfrm>
              <a:off x="6800066" y="2064047"/>
              <a:ext cx="6601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주어진 다각형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윤곽선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경계선을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epsilon(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정확도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근사시킨 좌표들을 저장한다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9261BBC-9F5E-4EA5-84A5-48975225E509}"/>
              </a:ext>
            </a:extLst>
          </p:cNvPr>
          <p:cNvGrpSpPr/>
          <p:nvPr/>
        </p:nvGrpSpPr>
        <p:grpSpPr>
          <a:xfrm>
            <a:off x="4929210" y="3502703"/>
            <a:ext cx="6210785" cy="978745"/>
            <a:chOff x="6796429" y="1608522"/>
            <a:chExt cx="6210785" cy="9787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96728A-1C9D-4461-93D9-E322902956CC}"/>
                </a:ext>
              </a:extLst>
            </p:cNvPr>
            <p:cNvSpPr txBox="1"/>
            <p:nvPr/>
          </p:nvSpPr>
          <p:spPr>
            <a:xfrm>
              <a:off x="6796429" y="1608522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fitEllipse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AFAD90-5EF7-4AAD-A05D-DAD5D992829F}"/>
                </a:ext>
              </a:extLst>
            </p:cNvPr>
            <p:cNvSpPr txBox="1"/>
            <p:nvPr/>
          </p:nvSpPr>
          <p:spPr>
            <a:xfrm>
              <a:off x="6800066" y="2064047"/>
              <a:ext cx="6207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주어진 좌표들을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fitLine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과 같이 근사시킨 직선을 포함하는 타원을 둘러싸는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회전이 고려된 사각형을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1815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470548" cy="1163374"/>
            <a:chOff x="960681" y="2615402"/>
            <a:chExt cx="247054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예제 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0A679E-2A1D-4E9F-A20F-E4F9C15CB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1" t="14166" r="6872" b="17917"/>
          <a:stretch/>
        </p:blipFill>
        <p:spPr>
          <a:xfrm>
            <a:off x="3962399" y="0"/>
            <a:ext cx="3952876" cy="68544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A1455A-BBCE-4BDC-A46B-B9D4CA6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645" y="1934970"/>
            <a:ext cx="2102138" cy="2224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ECF776-F8F8-4A5B-9AFD-B747ACBF7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645" y="89979"/>
            <a:ext cx="2102138" cy="22248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12A516-AC86-44F9-9701-B18352C3D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645" y="2314810"/>
            <a:ext cx="2102138" cy="22248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F4F458-B335-48B6-A8FD-C03B0057D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7645" y="4539641"/>
            <a:ext cx="2102138" cy="22248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AD32C7-0C1B-4435-B5FE-7A8A38403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7645" y="2282736"/>
            <a:ext cx="2102138" cy="22248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1D9EEC-44E8-4A13-82F0-7284B45C32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7645" y="89979"/>
            <a:ext cx="2102138" cy="22248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9D43020-018F-4562-92E3-0099B9CF92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7645" y="2314810"/>
            <a:ext cx="2102138" cy="22248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F84BED-4F7D-4EF3-816D-6047B920C2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7645" y="4539641"/>
            <a:ext cx="2102138" cy="22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568204" cy="1163374"/>
            <a:chOff x="960681" y="2615402"/>
            <a:chExt cx="2568204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568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pointPolygonTest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5114331" cy="763302"/>
            <a:chOff x="6796429" y="1608522"/>
            <a:chExt cx="5114331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110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좌표가 윤곽선에 의해 주어지는 다각형 안에 있는지 검사한다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73B4D1A-92AA-45EF-AEE5-4A3FEF63B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6" t="13789" r="11566" b="34583"/>
          <a:stretch/>
        </p:blipFill>
        <p:spPr>
          <a:xfrm>
            <a:off x="4929210" y="945654"/>
            <a:ext cx="4288544" cy="591234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C7BD5D-5652-4033-9EB9-40EA59A61F36}"/>
              </a:ext>
            </a:extLst>
          </p:cNvPr>
          <p:cNvSpPr/>
          <p:nvPr/>
        </p:nvSpPr>
        <p:spPr>
          <a:xfrm>
            <a:off x="5575301" y="6038850"/>
            <a:ext cx="3409950" cy="3746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7DB445F-3924-4B9B-B8F1-E2A9398C8FAE}"/>
              </a:ext>
            </a:extLst>
          </p:cNvPr>
          <p:cNvCxnSpPr>
            <a:stCxn id="9" idx="1"/>
          </p:cNvCxnSpPr>
          <p:nvPr/>
        </p:nvCxnSpPr>
        <p:spPr>
          <a:xfrm flipH="1">
            <a:off x="4709160" y="6226175"/>
            <a:ext cx="866141" cy="698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90518A-E1D4-4865-999C-95E421CE6EE1}"/>
              </a:ext>
            </a:extLst>
          </p:cNvPr>
          <p:cNvSpPr txBox="1"/>
          <p:nvPr/>
        </p:nvSpPr>
        <p:spPr>
          <a:xfrm>
            <a:off x="3375801" y="5903009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</a:rPr>
              <a:t>초록</a:t>
            </a:r>
            <a:r>
              <a:rPr lang="ko-KR" altLang="en-US" sz="1200" dirty="0"/>
              <a:t> </a:t>
            </a:r>
            <a:r>
              <a:rPr lang="en-US" altLang="ko-KR" sz="1200" dirty="0"/>
              <a:t>= </a:t>
            </a:r>
            <a:r>
              <a:rPr lang="ko-KR" altLang="en-US" sz="1200" dirty="0"/>
              <a:t>윤곽선 안</a:t>
            </a:r>
            <a:endParaRPr lang="en-US" altLang="ko-KR" sz="1200" dirty="0"/>
          </a:p>
          <a:p>
            <a:r>
              <a:rPr lang="ko-KR" altLang="en-US" sz="1200" dirty="0">
                <a:solidFill>
                  <a:srgbClr val="FF0000"/>
                </a:solidFill>
              </a:rPr>
              <a:t>빨강</a:t>
            </a:r>
            <a:r>
              <a:rPr lang="ko-KR" altLang="en-US" sz="1200" dirty="0"/>
              <a:t> </a:t>
            </a:r>
            <a:r>
              <a:rPr lang="en-US" altLang="ko-KR" sz="1200" dirty="0"/>
              <a:t>= </a:t>
            </a:r>
            <a:r>
              <a:rPr lang="ko-KR" altLang="en-US" sz="1200" dirty="0"/>
              <a:t>윤곽선 밖</a:t>
            </a:r>
            <a:endParaRPr lang="en-US" altLang="ko-KR" sz="1200" dirty="0"/>
          </a:p>
          <a:p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하늘</a:t>
            </a:r>
            <a:r>
              <a:rPr lang="ko-KR" altLang="en-US" sz="1200" dirty="0"/>
              <a:t> </a:t>
            </a:r>
            <a:r>
              <a:rPr lang="en-US" altLang="ko-KR" sz="1200" dirty="0"/>
              <a:t>= </a:t>
            </a:r>
            <a:r>
              <a:rPr lang="ko-KR" altLang="en-US" sz="1200" dirty="0"/>
              <a:t>윤곽선 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8C76D8-5AC9-4520-81E3-FDB1B25B8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122" y="1535366"/>
            <a:ext cx="3950654" cy="41812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AB2C15-35CD-49B9-BF37-309B666AA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122" y="1531953"/>
            <a:ext cx="3953878" cy="41846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D424EA-F2E1-4C58-918B-C8A5C8733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122" y="1531952"/>
            <a:ext cx="3953878" cy="41846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A4D5A5-DF69-44B5-9FB7-E7F29EE3A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120" y="1531951"/>
            <a:ext cx="3953879" cy="41846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BF52E19-9286-4565-9C0D-41B506B108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236" r="86874" b="9665"/>
          <a:stretch/>
        </p:blipFill>
        <p:spPr>
          <a:xfrm>
            <a:off x="9601467" y="1379093"/>
            <a:ext cx="1223963" cy="15115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5E424C4-F350-4024-8F79-EE324EEE7E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0482" r="86874" b="6419"/>
          <a:stretch/>
        </p:blipFill>
        <p:spPr>
          <a:xfrm>
            <a:off x="9601467" y="1377386"/>
            <a:ext cx="1223963" cy="15115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C4EEB5-41C2-4ECF-977F-6C1EE306CE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3689" r="86874" b="3274"/>
          <a:stretch/>
        </p:blipFill>
        <p:spPr>
          <a:xfrm>
            <a:off x="9601467" y="1375679"/>
            <a:ext cx="1223963" cy="14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4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470548" cy="1163374"/>
            <a:chOff x="960681" y="2615402"/>
            <a:chExt cx="247054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49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convex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3673360" cy="763302"/>
            <a:chOff x="6796429" y="1608522"/>
            <a:chExt cx="3673360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255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isContourConvex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36697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2D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좌표들의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contour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볼록한지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검사한다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9A1ED39-99AE-490E-8EC8-3EE17D781432}"/>
              </a:ext>
            </a:extLst>
          </p:cNvPr>
          <p:cNvGrpSpPr/>
          <p:nvPr/>
        </p:nvGrpSpPr>
        <p:grpSpPr>
          <a:xfrm>
            <a:off x="4929210" y="1112259"/>
            <a:ext cx="3288511" cy="763302"/>
            <a:chOff x="6796429" y="1608522"/>
            <a:chExt cx="3288511" cy="7633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D28248-F187-48B6-98EE-B4AB9F490F84}"/>
                </a:ext>
              </a:extLst>
            </p:cNvPr>
            <p:cNvSpPr txBox="1"/>
            <p:nvPr/>
          </p:nvSpPr>
          <p:spPr>
            <a:xfrm>
              <a:off x="6796429" y="1608522"/>
              <a:ext cx="1531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convexHull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9CD7F6-27D4-4007-B6A5-1AC376F8EB32}"/>
                </a:ext>
              </a:extLst>
            </p:cNvPr>
            <p:cNvSpPr txBox="1"/>
            <p:nvPr/>
          </p:nvSpPr>
          <p:spPr>
            <a:xfrm>
              <a:off x="6800066" y="2064047"/>
              <a:ext cx="3284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주어진 좌표들의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볼록껍질을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764ABCD-52EE-41E4-9B98-10C60B288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2" t="13789" r="20441" b="53860"/>
          <a:stretch/>
        </p:blipFill>
        <p:spPr>
          <a:xfrm>
            <a:off x="4929210" y="1930976"/>
            <a:ext cx="4780424" cy="49270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33EB16-10DA-441C-AC1F-888AB7F75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570" y="1011196"/>
            <a:ext cx="3589430" cy="37989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2C25-C0F0-4ECC-8B9F-D75945449C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533" r="75128"/>
          <a:stretch/>
        </p:blipFill>
        <p:spPr>
          <a:xfrm>
            <a:off x="9237616" y="547593"/>
            <a:ext cx="2319338" cy="46166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7768BA7-494A-46B6-A74C-CE5F8158B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568" y="1011193"/>
            <a:ext cx="3589431" cy="379893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19CFCD7-EDA2-4B57-A050-E0D28C8B5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0742" y="1009258"/>
            <a:ext cx="3591258" cy="380086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9CAE0CB-EA35-41EB-904B-7F389E57EF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0626" r="75329"/>
          <a:stretch/>
        </p:blipFill>
        <p:spPr>
          <a:xfrm>
            <a:off x="9203974" y="527047"/>
            <a:ext cx="2416681" cy="4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1661351" cy="923330"/>
            <a:chOff x="1012875" y="3615397"/>
            <a:chExt cx="1661351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코너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2576666" cy="938719"/>
            <a:chOff x="1012875" y="3615397"/>
            <a:chExt cx="2576666" cy="938719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16129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도형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04734" y="427711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1917831" cy="938719"/>
            <a:chOff x="1012875" y="3615397"/>
            <a:chExt cx="1917831" cy="938719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모멘트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4734" y="427711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226581-8B76-44E8-A0D5-2F7294ADFD33}"/>
              </a:ext>
            </a:extLst>
          </p:cNvPr>
          <p:cNvGrpSpPr/>
          <p:nvPr/>
        </p:nvGrpSpPr>
        <p:grpSpPr>
          <a:xfrm>
            <a:off x="5241830" y="5061947"/>
            <a:ext cx="2264080" cy="923330"/>
            <a:chOff x="1012875" y="3615397"/>
            <a:chExt cx="2264080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F8F283-EF1C-4F05-9C67-72D75EBE3432}"/>
                </a:ext>
              </a:extLst>
            </p:cNvPr>
            <p:cNvSpPr txBox="1"/>
            <p:nvPr/>
          </p:nvSpPr>
          <p:spPr>
            <a:xfrm>
              <a:off x="1012875" y="3615397"/>
              <a:ext cx="947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74F0F-0F02-4D85-B0EB-63AC9C1A597F}"/>
                </a:ext>
              </a:extLst>
            </p:cNvPr>
            <p:cNvSpPr txBox="1"/>
            <p:nvPr/>
          </p:nvSpPr>
          <p:spPr>
            <a:xfrm>
              <a:off x="1976599" y="3877007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적분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CC4FFD8-A004-48F0-A80E-E67A37EE5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466" y="1745515"/>
            <a:ext cx="3553533" cy="376093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516715" cy="1163374"/>
            <a:chOff x="960681" y="2615402"/>
            <a:chExt cx="2516715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5167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convexityDefects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5257126" cy="763302"/>
            <a:chOff x="6796429" y="1608522"/>
            <a:chExt cx="5257126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253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2D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좌표들의 벡터 또는 행렬인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contour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볼록결함을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F0BB980-FD7F-454D-BA60-204C286A4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71" t="13789" r="19472" b="36250"/>
          <a:stretch/>
        </p:blipFill>
        <p:spPr>
          <a:xfrm>
            <a:off x="4929210" y="945654"/>
            <a:ext cx="3714543" cy="59123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305D813-198B-4754-BE3D-B9AED50CF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466" y="1745513"/>
            <a:ext cx="3553534" cy="3760939"/>
          </a:xfrm>
          <a:prstGeom prst="rect">
            <a:avLst/>
          </a:prstGeom>
        </p:spPr>
      </p:pic>
      <p:sp>
        <p:nvSpPr>
          <p:cNvPr id="10" name="AutoShape 10">
            <a:extLst>
              <a:ext uri="{FF2B5EF4-FFF2-40B4-BE49-F238E27FC236}">
                <a16:creationId xmlns:a16="http://schemas.microsoft.com/office/drawing/2014/main" id="{0424BD0E-2517-4E1C-9E61-9748BCDB74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8010" y="4168189"/>
            <a:ext cx="3810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064059-1DCC-428B-B6DE-E535C0749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30" y="3814867"/>
            <a:ext cx="37528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9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516715" cy="1163374"/>
            <a:chOff x="960681" y="2615402"/>
            <a:chExt cx="2516715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5167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convexityDefects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3173544" cy="763302"/>
            <a:chOff x="6796429" y="1608522"/>
            <a:chExt cx="3173544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3169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손모양에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convexityDefects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적용 사례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1BADF75-FB92-4BC0-952A-D856172F0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6" t="10834" r="23431" b="31527"/>
          <a:stretch/>
        </p:blipFill>
        <p:spPr>
          <a:xfrm>
            <a:off x="4929209" y="945654"/>
            <a:ext cx="3066599" cy="59123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BBF5B3-6516-49DE-A011-FAFCA5F3B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808" y="1126136"/>
            <a:ext cx="4196192" cy="5551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5AA2BB-0FF8-4A8F-94C9-40011D36C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806" y="1116116"/>
            <a:ext cx="4196193" cy="55513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AE7D01-F064-408A-80A3-0A0E570EE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805" y="1116116"/>
            <a:ext cx="4196193" cy="55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470548" cy="1163374"/>
            <a:chOff x="960681" y="2615402"/>
            <a:chExt cx="247054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028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matchShapes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7340902" cy="763302"/>
            <a:chOff x="6796429" y="1608522"/>
            <a:chExt cx="7340902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337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Hu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모멘트의 이동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스케일링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회전 불변인 점을 이용하여 두 윤곽선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도형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매칭시킨다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08FFEF1-8C9A-41C9-9C31-FA69C2540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29" t="11806" r="11627" b="39722"/>
          <a:stretch/>
        </p:blipFill>
        <p:spPr>
          <a:xfrm>
            <a:off x="4929210" y="945654"/>
            <a:ext cx="4394026" cy="5912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F2C96B-2ECE-4800-AEE5-B39C63C6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236" y="943966"/>
            <a:ext cx="2895353" cy="30643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D1E4AD-4B4F-44EF-B1E7-E5263DD15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3235" y="3793658"/>
            <a:ext cx="2895353" cy="30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470548" cy="1163374"/>
            <a:chOff x="960681" y="2615402"/>
            <a:chExt cx="2470548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윤곽선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028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matchShapes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6755806" cy="763302"/>
            <a:chOff x="6796429" y="1608522"/>
            <a:chExt cx="6755806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7521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매칭시킬 도형을 불러오고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마우스로 그리는 도형이 어떤 것에 근사한지 표시한다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F0A5F15-9BA8-4D44-919F-BA0BAEA14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7" t="14860" r="11233" b="15695"/>
          <a:stretch/>
        </p:blipFill>
        <p:spPr>
          <a:xfrm>
            <a:off x="4929210" y="945654"/>
            <a:ext cx="2976540" cy="59064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9D6CEC-F52F-449C-A262-5E1225BB8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225" y="945654"/>
            <a:ext cx="2783787" cy="2946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D92CE6-B752-4F04-96D9-8CC00729B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4" y="3911735"/>
            <a:ext cx="2783787" cy="29462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DD6CC2-B059-475E-9B73-9C380429A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223" y="3905830"/>
            <a:ext cx="2783787" cy="2946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2686FD5-CE1F-445C-A552-7A259C1BA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0880" y="3911735"/>
            <a:ext cx="2778208" cy="29403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C460C6-B7A1-4F31-993F-1F1C177E2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5300" y="3902654"/>
            <a:ext cx="2783788" cy="294626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7E60329-AA5E-4500-859B-2DD7AB400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0878" y="3908558"/>
            <a:ext cx="2778209" cy="294036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74A0487-BEC2-4A44-A581-191E09EC8C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223" y="3905829"/>
            <a:ext cx="2780787" cy="29430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26FE844-FB8A-4DC8-ABAD-FE096D851B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8300" y="3905827"/>
            <a:ext cx="2780788" cy="29430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9C23569-1A9E-4A08-AF34-21FD3C2941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2924" y="3905828"/>
            <a:ext cx="2780787" cy="294309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6E6892C-44C3-46AF-968D-9A180C7BA6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3039" y="3905826"/>
            <a:ext cx="2780788" cy="29430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538D6FE-0897-4E9A-9B6C-AD6B569707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58299" y="3905825"/>
            <a:ext cx="2780788" cy="294309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A580666-456C-4E56-92CA-1B1DCB53BC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45160" y="3891918"/>
            <a:ext cx="2793927" cy="295699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6B333DB-6682-4707-AC69-69C0E5E561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5159" y="3891917"/>
            <a:ext cx="2793927" cy="29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8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적분 영상</a:t>
            </a:r>
            <a:endParaRPr kumimoji="0" lang="ko-KR" altLang="en-US" sz="54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04</a:t>
              </a:r>
              <a:endParaRPr kumimoji="0" lang="ko-KR" altLang="en-US" sz="115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9207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70411" cy="1163374"/>
            <a:chOff x="960681" y="2615402"/>
            <a:chExt cx="1970411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적분 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236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integral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5155881" cy="763302"/>
            <a:chOff x="6796429" y="1608522"/>
            <a:chExt cx="5155881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152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CV_8U,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32F,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64F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실수 영상의 입력을 받아 적분 영상을 만든다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F6115B-9D34-41AA-AA8A-A2B8693E1C90}"/>
              </a:ext>
            </a:extLst>
          </p:cNvPr>
          <p:cNvGrpSpPr/>
          <p:nvPr/>
        </p:nvGrpSpPr>
        <p:grpSpPr>
          <a:xfrm>
            <a:off x="4929210" y="1112259"/>
            <a:ext cx="5139979" cy="978745"/>
            <a:chOff x="6796429" y="1608522"/>
            <a:chExt cx="5139979" cy="97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8364BB-52DE-4091-8E51-755CD209B630}"/>
                </a:ext>
              </a:extLst>
            </p:cNvPr>
            <p:cNvSpPr txBox="1"/>
            <p:nvPr/>
          </p:nvSpPr>
          <p:spPr>
            <a:xfrm>
              <a:off x="6796429" y="1608522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적분 영상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6274CF-8FBA-4DEE-85B5-641308D0C623}"/>
                </a:ext>
              </a:extLst>
            </p:cNvPr>
            <p:cNvSpPr txBox="1"/>
            <p:nvPr/>
          </p:nvSpPr>
          <p:spPr>
            <a:xfrm>
              <a:off x="6800066" y="2064047"/>
              <a:ext cx="51363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사각 영역의 합계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평균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표준편차 등을 빠르게 구할 수 있어서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Haar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-like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SURF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등에서 사용한다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3CD21AC-B2EB-4346-8CFC-16E6CDE3D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6250" r="21652" b="71111"/>
          <a:stretch/>
        </p:blipFill>
        <p:spPr>
          <a:xfrm>
            <a:off x="4929209" y="2146419"/>
            <a:ext cx="4614501" cy="3599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BB228A-C998-4F50-BE64-B83CDD5E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569" y="3625984"/>
            <a:ext cx="3053779" cy="32320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22C22D-6F0C-4D08-BF9A-C58832116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463" y="3625984"/>
            <a:ext cx="3054106" cy="32320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28349F6-4E21-4FDC-BF67-24E891223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406" y="3625984"/>
            <a:ext cx="3054106" cy="32320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3CA535-DCE5-48DE-861B-0128A3DDA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348" y="3625984"/>
            <a:ext cx="3054106" cy="323201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08A212-2CFA-4FD3-9627-AB4C073C9067}"/>
              </a:ext>
            </a:extLst>
          </p:cNvPr>
          <p:cNvSpPr/>
          <p:nvPr/>
        </p:nvSpPr>
        <p:spPr>
          <a:xfrm>
            <a:off x="10887076" y="6648450"/>
            <a:ext cx="930051" cy="2095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37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132059" cy="1163374"/>
            <a:chOff x="960681" y="2615402"/>
            <a:chExt cx="213205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적분 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32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Haar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-like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7134243" cy="978745"/>
            <a:chOff x="6796429" y="1608522"/>
            <a:chExt cx="7134243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1306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4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종류의 특징이 있으며 이는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integral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의한 적분 영상에 어떤 크기의 사각형이더라도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상수 시간 내에 빠르게 특징을 계산할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영역 간의 밝기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명암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차이를 이용한다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3475FE-ED1E-47A5-B631-54B4E614C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" t="11210" r="60973" b="15481"/>
          <a:stretch/>
        </p:blipFill>
        <p:spPr bwMode="auto">
          <a:xfrm>
            <a:off x="4929209" y="1161097"/>
            <a:ext cx="2589339" cy="226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F5B304-AE1A-428F-B370-6CCA0DCFB251}"/>
              </a:ext>
            </a:extLst>
          </p:cNvPr>
          <p:cNvSpPr txBox="1"/>
          <p:nvPr/>
        </p:nvSpPr>
        <p:spPr>
          <a:xfrm>
            <a:off x="5356876" y="1100114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VERT2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F0BD5-A63F-4CBF-9992-ACB64479622C}"/>
              </a:ext>
            </a:extLst>
          </p:cNvPr>
          <p:cNvSpPr txBox="1"/>
          <p:nvPr/>
        </p:nvSpPr>
        <p:spPr>
          <a:xfrm>
            <a:off x="6449814" y="1100114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HORZ2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EF092B-33D4-4543-8419-608613CA04B2}"/>
              </a:ext>
            </a:extLst>
          </p:cNvPr>
          <p:cNvSpPr txBox="1"/>
          <p:nvPr/>
        </p:nvSpPr>
        <p:spPr>
          <a:xfrm>
            <a:off x="5356876" y="3222805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CENT3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245BF7-7BC4-438F-944A-3929E7A7122C}"/>
              </a:ext>
            </a:extLst>
          </p:cNvPr>
          <p:cNvSpPr txBox="1"/>
          <p:nvPr/>
        </p:nvSpPr>
        <p:spPr>
          <a:xfrm>
            <a:off x="6449814" y="3222805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DIAG4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6AFE89-5584-45D2-945A-8B6ABF55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10" y="3625986"/>
            <a:ext cx="2880980" cy="26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3B7540-8799-4565-91F3-008689BFF476}"/>
              </a:ext>
            </a:extLst>
          </p:cNvPr>
          <p:cNvSpPr txBox="1"/>
          <p:nvPr/>
        </p:nvSpPr>
        <p:spPr>
          <a:xfrm>
            <a:off x="5699474" y="5029461"/>
            <a:ext cx="1702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accent5"/>
                </a:solidFill>
              </a:rPr>
              <a:t>(</a:t>
            </a:r>
            <a:r>
              <a:rPr lang="ko-KR" altLang="en-US" sz="1100" b="1" dirty="0">
                <a:solidFill>
                  <a:schemeClr val="accent5"/>
                </a:solidFill>
              </a:rPr>
              <a:t>한</a:t>
            </a:r>
            <a:r>
              <a:rPr lang="en-US" altLang="ko-KR" sz="1100" b="1" dirty="0">
                <a:solidFill>
                  <a:schemeClr val="accent5"/>
                </a:solidFill>
              </a:rPr>
              <a:t> </a:t>
            </a:r>
            <a:r>
              <a:rPr lang="ko-KR" altLang="en-US" sz="1100" b="1" dirty="0">
                <a:solidFill>
                  <a:schemeClr val="accent5"/>
                </a:solidFill>
              </a:rPr>
              <a:t>영역의 넓이 계산법</a:t>
            </a:r>
            <a:r>
              <a:rPr lang="en-US" altLang="ko-KR" sz="1100" b="1" dirty="0">
                <a:solidFill>
                  <a:schemeClr val="accent5"/>
                </a:solidFill>
              </a:rPr>
              <a:t>)</a:t>
            </a:r>
          </a:p>
          <a:p>
            <a:r>
              <a:rPr lang="en-US" altLang="ko-KR" sz="1100" b="1" dirty="0">
                <a:solidFill>
                  <a:schemeClr val="accent5"/>
                </a:solidFill>
              </a:rPr>
              <a:t>Sum = A + C – B - D</a:t>
            </a:r>
            <a:endParaRPr lang="ko-KR" altLang="en-US" sz="1100" b="1" dirty="0">
              <a:solidFill>
                <a:schemeClr val="accent5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970CCE3-B4DB-4344-AAB8-EC6A41F9A0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57" r="50000" b="27937"/>
          <a:stretch/>
        </p:blipFill>
        <p:spPr>
          <a:xfrm>
            <a:off x="4929209" y="3482979"/>
            <a:ext cx="4405291" cy="279256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4BDF96-01D3-4A17-93F8-A4AD7B7230D3}"/>
              </a:ext>
            </a:extLst>
          </p:cNvPr>
          <p:cNvSpPr/>
          <p:nvPr/>
        </p:nvSpPr>
        <p:spPr>
          <a:xfrm>
            <a:off x="5356876" y="5073650"/>
            <a:ext cx="3693541" cy="62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1D91C8-DC95-4014-816F-1D128310EBCC}"/>
              </a:ext>
            </a:extLst>
          </p:cNvPr>
          <p:cNvSpPr txBox="1"/>
          <p:nvPr/>
        </p:nvSpPr>
        <p:spPr>
          <a:xfrm>
            <a:off x="5582048" y="4703225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sz="1000" b="1" dirty="0">
                <a:solidFill>
                  <a:schemeClr val="accent4"/>
                </a:solidFill>
              </a:rPr>
              <a:t>(A)</a:t>
            </a:r>
            <a:r>
              <a:rPr lang="en-US" altLang="ko-KR" dirty="0">
                <a:solidFill>
                  <a:srgbClr val="FF0000"/>
                </a:solidFill>
              </a:rPr>
              <a:t> + 171</a:t>
            </a:r>
            <a:r>
              <a:rPr lang="en-US" altLang="ko-KR" sz="1000" b="1" dirty="0">
                <a:solidFill>
                  <a:schemeClr val="accent5"/>
                </a:solidFill>
              </a:rPr>
              <a:t>(C)</a:t>
            </a:r>
            <a:r>
              <a:rPr lang="en-US" altLang="ko-KR" dirty="0">
                <a:solidFill>
                  <a:srgbClr val="FF0000"/>
                </a:solidFill>
              </a:rPr>
              <a:t> – 0</a:t>
            </a:r>
            <a:r>
              <a:rPr lang="en-US" altLang="ko-KR" sz="1000" b="1" dirty="0">
                <a:solidFill>
                  <a:schemeClr val="accent4"/>
                </a:solidFill>
              </a:rPr>
              <a:t>(B)</a:t>
            </a:r>
            <a:r>
              <a:rPr lang="en-US" altLang="ko-KR" dirty="0">
                <a:solidFill>
                  <a:srgbClr val="FF0000"/>
                </a:solidFill>
              </a:rPr>
              <a:t> – 0</a:t>
            </a:r>
            <a:r>
              <a:rPr lang="en-US" altLang="ko-KR" sz="1000" b="1" dirty="0">
                <a:solidFill>
                  <a:schemeClr val="accent4"/>
                </a:solidFill>
              </a:rPr>
              <a:t>(D)</a:t>
            </a:r>
            <a:r>
              <a:rPr lang="en-US" altLang="ko-KR" dirty="0">
                <a:solidFill>
                  <a:srgbClr val="FF0000"/>
                </a:solidFill>
              </a:rPr>
              <a:t> = 171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F8679E3-1A11-4C33-8E37-1899FFE5DB31}"/>
              </a:ext>
            </a:extLst>
          </p:cNvPr>
          <p:cNvSpPr/>
          <p:nvPr/>
        </p:nvSpPr>
        <p:spPr>
          <a:xfrm>
            <a:off x="8743694" y="5485606"/>
            <a:ext cx="241300" cy="23908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C28CAAF-7E95-4464-8DF2-910C41C69BE7}"/>
              </a:ext>
            </a:extLst>
          </p:cNvPr>
          <p:cNvSpPr/>
          <p:nvPr/>
        </p:nvSpPr>
        <p:spPr>
          <a:xfrm>
            <a:off x="8822020" y="5063985"/>
            <a:ext cx="241300" cy="23908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F68C60F-FFB5-46B8-A23C-D23DF164358E}"/>
              </a:ext>
            </a:extLst>
          </p:cNvPr>
          <p:cNvSpPr/>
          <p:nvPr/>
        </p:nvSpPr>
        <p:spPr>
          <a:xfrm>
            <a:off x="5366294" y="5042496"/>
            <a:ext cx="241300" cy="23908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8C325F5-74BD-40BD-9706-A3201B058830}"/>
              </a:ext>
            </a:extLst>
          </p:cNvPr>
          <p:cNvSpPr/>
          <p:nvPr/>
        </p:nvSpPr>
        <p:spPr>
          <a:xfrm>
            <a:off x="5366294" y="5494696"/>
            <a:ext cx="241300" cy="23908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01B0CF2-9523-413D-B677-2E1F6E1DBE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57" r="50000" b="29910"/>
          <a:stretch/>
        </p:blipFill>
        <p:spPr>
          <a:xfrm>
            <a:off x="4929209" y="3489090"/>
            <a:ext cx="4405291" cy="270164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D1F6B1-C56B-4BFF-9555-3E792626B3DE}"/>
              </a:ext>
            </a:extLst>
          </p:cNvPr>
          <p:cNvSpPr/>
          <p:nvPr/>
        </p:nvSpPr>
        <p:spPr>
          <a:xfrm>
            <a:off x="5356876" y="5526544"/>
            <a:ext cx="3693541" cy="62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9A6988-454C-442D-AA22-5C599FF10B56}"/>
              </a:ext>
            </a:extLst>
          </p:cNvPr>
          <p:cNvSpPr txBox="1"/>
          <p:nvPr/>
        </p:nvSpPr>
        <p:spPr>
          <a:xfrm>
            <a:off x="5446594" y="4709336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sz="1000" b="1" dirty="0">
                <a:solidFill>
                  <a:schemeClr val="accent4"/>
                </a:solidFill>
              </a:rPr>
              <a:t>(A)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+ 666</a:t>
            </a:r>
            <a:r>
              <a:rPr lang="en-US" altLang="ko-KR" sz="1000" b="1" dirty="0">
                <a:solidFill>
                  <a:schemeClr val="accent5"/>
                </a:solidFill>
              </a:rPr>
              <a:t>(C)</a:t>
            </a:r>
            <a:r>
              <a:rPr lang="en-US" altLang="ko-KR" dirty="0">
                <a:solidFill>
                  <a:srgbClr val="FF0000"/>
                </a:solidFill>
              </a:rPr>
              <a:t> – 171</a:t>
            </a:r>
            <a:r>
              <a:rPr lang="en-US" altLang="ko-KR" sz="1000" b="1" dirty="0">
                <a:solidFill>
                  <a:schemeClr val="accent6"/>
                </a:solidFill>
              </a:rPr>
              <a:t>(B)</a:t>
            </a:r>
            <a:r>
              <a:rPr lang="en-US" altLang="ko-KR" dirty="0">
                <a:solidFill>
                  <a:srgbClr val="FF0000"/>
                </a:solidFill>
              </a:rPr>
              <a:t> – 0</a:t>
            </a:r>
            <a:r>
              <a:rPr lang="en-US" altLang="ko-KR" sz="1000" b="1" dirty="0">
                <a:solidFill>
                  <a:schemeClr val="accent4"/>
                </a:solidFill>
              </a:rPr>
              <a:t>(D)</a:t>
            </a:r>
            <a:r>
              <a:rPr lang="en-US" altLang="ko-KR" dirty="0">
                <a:solidFill>
                  <a:srgbClr val="FF0000"/>
                </a:solidFill>
              </a:rPr>
              <a:t> = 495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D547BCA-90B4-4448-ACD2-268FE0718769}"/>
              </a:ext>
            </a:extLst>
          </p:cNvPr>
          <p:cNvSpPr/>
          <p:nvPr/>
        </p:nvSpPr>
        <p:spPr>
          <a:xfrm>
            <a:off x="8743694" y="5919329"/>
            <a:ext cx="241300" cy="23908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BEA9AB-9673-4E4A-83F2-C4D96BC9D718}"/>
              </a:ext>
            </a:extLst>
          </p:cNvPr>
          <p:cNvSpPr/>
          <p:nvPr/>
        </p:nvSpPr>
        <p:spPr>
          <a:xfrm>
            <a:off x="8743694" y="5494696"/>
            <a:ext cx="241300" cy="23908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20A5843-736C-4554-8150-03876182E946}"/>
              </a:ext>
            </a:extLst>
          </p:cNvPr>
          <p:cNvSpPr/>
          <p:nvPr/>
        </p:nvSpPr>
        <p:spPr>
          <a:xfrm>
            <a:off x="5366294" y="5494696"/>
            <a:ext cx="241300" cy="23908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88E904B-C9CF-4395-8B6B-EBA1A26F4C98}"/>
              </a:ext>
            </a:extLst>
          </p:cNvPr>
          <p:cNvSpPr/>
          <p:nvPr/>
        </p:nvSpPr>
        <p:spPr>
          <a:xfrm>
            <a:off x="5366294" y="5951654"/>
            <a:ext cx="241300" cy="23908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80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5" grpId="0"/>
      <p:bldP spid="26" grpId="0"/>
      <p:bldP spid="27" grpId="0"/>
      <p:bldP spid="31" grpId="0" animBg="1"/>
      <p:bldP spid="35" grpId="0"/>
      <p:bldP spid="8" grpId="0" animBg="1"/>
      <p:bldP spid="39" grpId="0" animBg="1"/>
      <p:bldP spid="44" grpId="0" animBg="1"/>
      <p:bldP spid="46" grpId="0" animBg="1"/>
      <p:bldP spid="37" grpId="0" animBg="1"/>
      <p:bldP spid="38" grpId="0"/>
      <p:bldP spid="47" grpId="0" animBg="1"/>
      <p:bldP spid="48" grpId="0" animBg="1"/>
      <p:bldP spid="49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132059" cy="1163374"/>
            <a:chOff x="960681" y="2615402"/>
            <a:chExt cx="213205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적분 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32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Haar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-like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3128210" cy="763302"/>
            <a:chOff x="6796429" y="1608522"/>
            <a:chExt cx="3128210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31245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Haar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-like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특징을 행렬에 적용한 결과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4CE458F-7A5B-4579-82EB-3A144EFBE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14861" r="31101" b="51459"/>
          <a:stretch/>
        </p:blipFill>
        <p:spPr>
          <a:xfrm>
            <a:off x="4929210" y="945653"/>
            <a:ext cx="4144070" cy="59123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CF1261-0936-49C1-A6FB-1286CC161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3" t="29028" r="32313" b="28195"/>
          <a:stretch/>
        </p:blipFill>
        <p:spPr>
          <a:xfrm>
            <a:off x="9073280" y="945653"/>
            <a:ext cx="3052154" cy="59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4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D1C3CE40-DFE2-43A8-B2AA-6A594603A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7" r="51801" b="15487"/>
          <a:stretch/>
        </p:blipFill>
        <p:spPr>
          <a:xfrm>
            <a:off x="4929209" y="945654"/>
            <a:ext cx="6072166" cy="481338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132059" cy="1163374"/>
            <a:chOff x="960681" y="2615402"/>
            <a:chExt cx="213205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적분 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32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Haar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-like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770194" cy="763302"/>
            <a:chOff x="6796429" y="1608522"/>
            <a:chExt cx="770194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665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HORZ2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F5BDC6-3E14-4EA2-8EA7-920C0B47FEDE}"/>
              </a:ext>
            </a:extLst>
          </p:cNvPr>
          <p:cNvSpPr/>
          <p:nvPr/>
        </p:nvSpPr>
        <p:spPr>
          <a:xfrm>
            <a:off x="5438775" y="1152525"/>
            <a:ext cx="4552950" cy="666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17AA7B-C231-40AA-A4C3-952B06FB6A4E}"/>
              </a:ext>
            </a:extLst>
          </p:cNvPr>
          <p:cNvSpPr/>
          <p:nvPr/>
        </p:nvSpPr>
        <p:spPr>
          <a:xfrm>
            <a:off x="5438775" y="1819275"/>
            <a:ext cx="4552950" cy="666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8BFCA8-7F33-4410-B526-19159286E53B}"/>
              </a:ext>
            </a:extLst>
          </p:cNvPr>
          <p:cNvSpPr/>
          <p:nvPr/>
        </p:nvSpPr>
        <p:spPr>
          <a:xfrm>
            <a:off x="5643449" y="3202419"/>
            <a:ext cx="5127714" cy="873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9195A1-372E-4FE1-8DDE-16A226780A0D}"/>
              </a:ext>
            </a:extLst>
          </p:cNvPr>
          <p:cNvSpPr/>
          <p:nvPr/>
        </p:nvSpPr>
        <p:spPr>
          <a:xfrm>
            <a:off x="5643449" y="3869169"/>
            <a:ext cx="5127714" cy="8736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9E9500-7D9B-4429-82E4-34A2BC4D26A0}"/>
              </a:ext>
            </a:extLst>
          </p:cNvPr>
          <p:cNvSpPr/>
          <p:nvPr/>
        </p:nvSpPr>
        <p:spPr>
          <a:xfrm>
            <a:off x="4933971" y="4885261"/>
            <a:ext cx="1700192" cy="23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38C96-6F67-438B-AAA0-D07C5B9BEC6A}"/>
              </a:ext>
            </a:extLst>
          </p:cNvPr>
          <p:cNvSpPr txBox="1"/>
          <p:nvPr/>
        </p:nvSpPr>
        <p:spPr>
          <a:xfrm>
            <a:off x="6634163" y="4853620"/>
            <a:ext cx="224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171 – (666 – 171) = -324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9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8" grpId="0" animBg="1"/>
      <p:bldP spid="29" grpId="0" animBg="1"/>
      <p:bldP spid="30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0827AFF-F0AE-44CD-81FF-62556D8A1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7" r="51801" b="15487"/>
          <a:stretch/>
        </p:blipFill>
        <p:spPr>
          <a:xfrm>
            <a:off x="4929209" y="945654"/>
            <a:ext cx="6072166" cy="481338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132059" cy="1163374"/>
            <a:chOff x="960681" y="2615402"/>
            <a:chExt cx="213205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적분 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32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Haar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-like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697627" cy="763302"/>
            <a:chOff x="6796429" y="1608522"/>
            <a:chExt cx="697627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910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VERT2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F5BDC6-3E14-4EA2-8EA7-920C0B47FEDE}"/>
              </a:ext>
            </a:extLst>
          </p:cNvPr>
          <p:cNvSpPr/>
          <p:nvPr/>
        </p:nvSpPr>
        <p:spPr>
          <a:xfrm>
            <a:off x="5438775" y="1152525"/>
            <a:ext cx="2120265" cy="133350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17AA7B-C231-40AA-A4C3-952B06FB6A4E}"/>
              </a:ext>
            </a:extLst>
          </p:cNvPr>
          <p:cNvSpPr/>
          <p:nvPr/>
        </p:nvSpPr>
        <p:spPr>
          <a:xfrm>
            <a:off x="7871459" y="1152525"/>
            <a:ext cx="2120265" cy="133350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8BFCA8-7F33-4410-B526-19159286E53B}"/>
              </a:ext>
            </a:extLst>
          </p:cNvPr>
          <p:cNvSpPr/>
          <p:nvPr/>
        </p:nvSpPr>
        <p:spPr>
          <a:xfrm>
            <a:off x="5643449" y="3202418"/>
            <a:ext cx="2700451" cy="154037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9195A1-372E-4FE1-8DDE-16A226780A0D}"/>
              </a:ext>
            </a:extLst>
          </p:cNvPr>
          <p:cNvSpPr/>
          <p:nvPr/>
        </p:nvSpPr>
        <p:spPr>
          <a:xfrm>
            <a:off x="7871459" y="3202419"/>
            <a:ext cx="2899704" cy="1540372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9E9500-7D9B-4429-82E4-34A2BC4D26A0}"/>
              </a:ext>
            </a:extLst>
          </p:cNvPr>
          <p:cNvSpPr/>
          <p:nvPr/>
        </p:nvSpPr>
        <p:spPr>
          <a:xfrm>
            <a:off x="4933971" y="5124500"/>
            <a:ext cx="1700192" cy="23442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38C96-6F67-438B-AAA0-D07C5B9BEC6A}"/>
              </a:ext>
            </a:extLst>
          </p:cNvPr>
          <p:cNvSpPr txBox="1"/>
          <p:nvPr/>
        </p:nvSpPr>
        <p:spPr>
          <a:xfrm>
            <a:off x="6634163" y="5087824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</a:rPr>
              <a:t>(666 – 306) – 306 = 54</a:t>
            </a:r>
            <a:endParaRPr lang="ko-KR" alt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9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8" grpId="0" animBg="1"/>
      <p:bldP spid="29" grpId="0" animBg="1"/>
      <p:bldP spid="30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57055" y="3252739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코너</a:t>
            </a:r>
          </a:p>
        </p:txBody>
      </p:sp>
    </p:spTree>
    <p:extLst>
      <p:ext uri="{BB962C8B-B14F-4D97-AF65-F5344CB8AC3E}">
        <p14:creationId xmlns:p14="http://schemas.microsoft.com/office/powerpoint/2010/main" val="673731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865EC48-D57E-463F-AB9D-C555F2756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7" r="51801" b="15487"/>
          <a:stretch/>
        </p:blipFill>
        <p:spPr>
          <a:xfrm>
            <a:off x="4929209" y="945654"/>
            <a:ext cx="6072166" cy="481338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132059" cy="1163374"/>
            <a:chOff x="960681" y="2615402"/>
            <a:chExt cx="213205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적분 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32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Haar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-like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728515" cy="763302"/>
            <a:chOff x="6796429" y="1608522"/>
            <a:chExt cx="728515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24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CENT3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F5BDC6-3E14-4EA2-8EA7-920C0B47FEDE}"/>
              </a:ext>
            </a:extLst>
          </p:cNvPr>
          <p:cNvSpPr/>
          <p:nvPr/>
        </p:nvSpPr>
        <p:spPr>
          <a:xfrm>
            <a:off x="5438776" y="1152525"/>
            <a:ext cx="1247774" cy="133350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17AA7B-C231-40AA-A4C3-952B06FB6A4E}"/>
              </a:ext>
            </a:extLst>
          </p:cNvPr>
          <p:cNvSpPr/>
          <p:nvPr/>
        </p:nvSpPr>
        <p:spPr>
          <a:xfrm>
            <a:off x="8743950" y="1152525"/>
            <a:ext cx="1247774" cy="1333500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8BFCA8-7F33-4410-B526-19159286E53B}"/>
              </a:ext>
            </a:extLst>
          </p:cNvPr>
          <p:cNvSpPr/>
          <p:nvPr/>
        </p:nvSpPr>
        <p:spPr>
          <a:xfrm>
            <a:off x="5643449" y="3202418"/>
            <a:ext cx="1915591" cy="154037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9195A1-372E-4FE1-8DDE-16A226780A0D}"/>
              </a:ext>
            </a:extLst>
          </p:cNvPr>
          <p:cNvSpPr/>
          <p:nvPr/>
        </p:nvSpPr>
        <p:spPr>
          <a:xfrm>
            <a:off x="8650897" y="3202419"/>
            <a:ext cx="2120266" cy="1540372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9E9500-7D9B-4429-82E4-34A2BC4D26A0}"/>
              </a:ext>
            </a:extLst>
          </p:cNvPr>
          <p:cNvSpPr/>
          <p:nvPr/>
        </p:nvSpPr>
        <p:spPr>
          <a:xfrm>
            <a:off x="4933971" y="5309165"/>
            <a:ext cx="1700192" cy="23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38C96-6F67-438B-AAA0-D07C5B9BEC6A}"/>
              </a:ext>
            </a:extLst>
          </p:cNvPr>
          <p:cNvSpPr txBox="1"/>
          <p:nvPr/>
        </p:nvSpPr>
        <p:spPr>
          <a:xfrm>
            <a:off x="6634163" y="5272489"/>
            <a:ext cx="4738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198 + (666 – 420) - (420 – 198) = 222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23A4C-529D-4C58-950F-4970E0D063C4}"/>
              </a:ext>
            </a:extLst>
          </p:cNvPr>
          <p:cNvSpPr/>
          <p:nvPr/>
        </p:nvSpPr>
        <p:spPr>
          <a:xfrm>
            <a:off x="7020130" y="3202419"/>
            <a:ext cx="2120266" cy="1540372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F1D5B2-E512-4116-8BD3-CA78F922602F}"/>
              </a:ext>
            </a:extLst>
          </p:cNvPr>
          <p:cNvSpPr/>
          <p:nvPr/>
        </p:nvSpPr>
        <p:spPr>
          <a:xfrm>
            <a:off x="7091363" y="1152525"/>
            <a:ext cx="1247774" cy="1333500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8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8" grpId="0" animBg="1"/>
      <p:bldP spid="29" grpId="0" animBg="1"/>
      <p:bldP spid="30" grpId="0" animBg="1"/>
      <p:bldP spid="14" grpId="0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1E68D2-830F-4451-B256-EDAF8892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7" r="51801" b="15487"/>
          <a:stretch/>
        </p:blipFill>
        <p:spPr>
          <a:xfrm>
            <a:off x="4929209" y="945654"/>
            <a:ext cx="6072166" cy="481338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132059" cy="1163374"/>
            <a:chOff x="960681" y="2615402"/>
            <a:chExt cx="213205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적분 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132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Haar</a:t>
              </a:r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-like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728515" cy="763302"/>
            <a:chOff x="6796429" y="1608522"/>
            <a:chExt cx="728515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24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CENT3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F5BDC6-3E14-4EA2-8EA7-920C0B47FEDE}"/>
              </a:ext>
            </a:extLst>
          </p:cNvPr>
          <p:cNvSpPr/>
          <p:nvPr/>
        </p:nvSpPr>
        <p:spPr>
          <a:xfrm>
            <a:off x="5438776" y="1152525"/>
            <a:ext cx="2065580" cy="6667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17AA7B-C231-40AA-A4C3-952B06FB6A4E}"/>
              </a:ext>
            </a:extLst>
          </p:cNvPr>
          <p:cNvSpPr/>
          <p:nvPr/>
        </p:nvSpPr>
        <p:spPr>
          <a:xfrm>
            <a:off x="7926144" y="1819273"/>
            <a:ext cx="2065580" cy="666752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8BFCA8-7F33-4410-B526-19159286E53B}"/>
              </a:ext>
            </a:extLst>
          </p:cNvPr>
          <p:cNvSpPr/>
          <p:nvPr/>
        </p:nvSpPr>
        <p:spPr>
          <a:xfrm>
            <a:off x="5643449" y="3202419"/>
            <a:ext cx="2649651" cy="87362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9195A1-372E-4FE1-8DDE-16A226780A0D}"/>
              </a:ext>
            </a:extLst>
          </p:cNvPr>
          <p:cNvSpPr/>
          <p:nvPr/>
        </p:nvSpPr>
        <p:spPr>
          <a:xfrm>
            <a:off x="7926144" y="3202419"/>
            <a:ext cx="2845019" cy="873622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9E9500-7D9B-4429-82E4-34A2BC4D26A0}"/>
              </a:ext>
            </a:extLst>
          </p:cNvPr>
          <p:cNvSpPr/>
          <p:nvPr/>
        </p:nvSpPr>
        <p:spPr>
          <a:xfrm>
            <a:off x="4933971" y="5530715"/>
            <a:ext cx="1700192" cy="23442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38C96-6F67-438B-AAA0-D07C5B9BEC6A}"/>
              </a:ext>
            </a:extLst>
          </p:cNvPr>
          <p:cNvSpPr txBox="1"/>
          <p:nvPr/>
        </p:nvSpPr>
        <p:spPr>
          <a:xfrm>
            <a:off x="6634162" y="5494039"/>
            <a:ext cx="5557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</a:rPr>
              <a:t>(171-72) + (306-72) – 72 – (666+72-171-306) = 0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23A4C-529D-4C58-950F-4970E0D063C4}"/>
              </a:ext>
            </a:extLst>
          </p:cNvPr>
          <p:cNvSpPr/>
          <p:nvPr/>
        </p:nvSpPr>
        <p:spPr>
          <a:xfrm>
            <a:off x="5643449" y="3869165"/>
            <a:ext cx="2649650" cy="87362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F1D5B2-E512-4116-8BD3-CA78F922602F}"/>
              </a:ext>
            </a:extLst>
          </p:cNvPr>
          <p:cNvSpPr/>
          <p:nvPr/>
        </p:nvSpPr>
        <p:spPr>
          <a:xfrm>
            <a:off x="5438776" y="1819273"/>
            <a:ext cx="2065580" cy="666751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AA92D5-C1FD-4D06-BF82-A45E6882A600}"/>
              </a:ext>
            </a:extLst>
          </p:cNvPr>
          <p:cNvSpPr/>
          <p:nvPr/>
        </p:nvSpPr>
        <p:spPr>
          <a:xfrm>
            <a:off x="7926144" y="1152525"/>
            <a:ext cx="2065580" cy="666752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21C4C3-B54D-44A4-AEC1-127993067F4F}"/>
              </a:ext>
            </a:extLst>
          </p:cNvPr>
          <p:cNvSpPr/>
          <p:nvPr/>
        </p:nvSpPr>
        <p:spPr>
          <a:xfrm>
            <a:off x="7926144" y="3869166"/>
            <a:ext cx="2845019" cy="873622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1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8" grpId="0" animBg="1"/>
      <p:bldP spid="29" grpId="0" animBg="1"/>
      <p:bldP spid="30" grpId="0" animBg="1"/>
      <p:bldP spid="14" grpId="0"/>
      <p:bldP spid="19" grpId="0" animBg="1"/>
      <p:bldP spid="20" grpId="0" animBg="1"/>
      <p:bldP spid="21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205435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22</a:t>
                      </a:r>
                      <a:r>
                        <a:rPr lang="ko-KR" altLang="en-US" sz="1400" b="0" baseline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485489" cy="1163374"/>
            <a:chOff x="960681" y="2615402"/>
            <a:chExt cx="248548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코너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485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preCornerDetect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5493281" cy="978745"/>
            <a:chOff x="6796429" y="1608522"/>
            <a:chExt cx="5493281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489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src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코너점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검출을 위한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특징맵을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Sobel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이용하여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borderType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따라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경계값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처리 방식이 달라진다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BAF884D-B63C-4C4C-AD30-5B9E5351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1" t="6251" r="6146" b="41771"/>
          <a:stretch/>
        </p:blipFill>
        <p:spPr>
          <a:xfrm>
            <a:off x="4929210" y="1161097"/>
            <a:ext cx="4234156" cy="56969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87A9DD-28F0-470D-9589-35C224905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116" y="2847975"/>
            <a:ext cx="3788884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7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3563283" cy="1163374"/>
            <a:chOff x="960681" y="2615402"/>
            <a:chExt cx="3563283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코너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3563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cornerEigenValsAndVecs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6181931" cy="978745"/>
            <a:chOff x="6796429" y="1608522"/>
            <a:chExt cx="6181931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1782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단일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채널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8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비트 또는 실수 입력 영상에서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코너점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검출을 위한 영상 블록의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고유값과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고유 벡터를 계산해서 저장한다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4588D1B-9B47-4266-BF17-7F3A57993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1" t="5278" r="12688" b="57361"/>
          <a:stretch/>
        </p:blipFill>
        <p:spPr>
          <a:xfrm>
            <a:off x="4929210" y="1161097"/>
            <a:ext cx="5200390" cy="55699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9D44A0-0C72-4FB0-81FA-755726F7A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79" y="3193915"/>
            <a:ext cx="3462021" cy="36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DE0D10B-E7C9-4094-91D6-C62BACFFE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1" t="6528" r="13414" b="60324"/>
          <a:stretch/>
        </p:blipFill>
        <p:spPr>
          <a:xfrm>
            <a:off x="4929209" y="945653"/>
            <a:ext cx="5541695" cy="5329883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81082" cy="1163374"/>
            <a:chOff x="960681" y="2615402"/>
            <a:chExt cx="278108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코너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781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cornerMinEigenVal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6145896" cy="763302"/>
            <a:chOff x="6796429" y="1608522"/>
            <a:chExt cx="6145896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142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cornerEigenValsAndVecs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와 기능은 동일하지만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최소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고유값만을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저장한다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9C0E638-3EE0-44BE-98D0-51B84686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30" y="3047386"/>
            <a:ext cx="3600470" cy="38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1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998689" cy="1163374"/>
            <a:chOff x="960681" y="2615402"/>
            <a:chExt cx="199868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코너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998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cornerSubPix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6254066" cy="978745"/>
            <a:chOff x="6796429" y="1608522"/>
            <a:chExt cx="6254066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250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부화소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단위로 코너점을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검출된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코너점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위치를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서브픽셀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단위로 다시 계산하여 코너점을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재검출한다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7632586-EF56-41F7-9634-E38AEBBE2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2" t="12500" r="5418" b="54266"/>
          <a:stretch/>
        </p:blipFill>
        <p:spPr>
          <a:xfrm>
            <a:off x="4929209" y="1161097"/>
            <a:ext cx="5433991" cy="46247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31AF54-300D-4925-80E0-BAE6F0967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120" y="2705100"/>
            <a:ext cx="392388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76969" cy="1163374"/>
            <a:chOff x="960681" y="2615402"/>
            <a:chExt cx="297696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코너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976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goodFeatureToTrack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6937"/>
            <a:ext cx="5577599" cy="978745"/>
            <a:chOff x="6796429" y="1608522"/>
            <a:chExt cx="5577599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5739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8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또는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32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비트 실수 단일 채널 영상에서 뚜렷한 코너점을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포인트 기반 물체 추적을 할 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사용한다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7C8F177-E100-43A1-8F78-64EAAC7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76" t="6388" r="6144" b="62917"/>
          <a:stretch/>
        </p:blipFill>
        <p:spPr>
          <a:xfrm>
            <a:off x="4929210" y="1161097"/>
            <a:ext cx="5573962" cy="4289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BCB723-8A8B-494E-A348-0A9A74A7A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016" y="3164320"/>
            <a:ext cx="3489984" cy="369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9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모멘트</a:t>
            </a:r>
            <a:endParaRPr kumimoji="0" lang="ko-KR" altLang="en-US" sz="54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02</a:t>
              </a:r>
              <a:endParaRPr kumimoji="0" lang="ko-KR" altLang="en-US" sz="11500" b="0" i="0" u="none" strike="noStrike" kern="1200" cap="none" spc="0" normalizeH="0" baseline="0" noProof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522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5485</TotalTime>
  <Words>707</Words>
  <Application>Microsoft Office PowerPoint</Application>
  <PresentationFormat>와이드스크린</PresentationFormat>
  <Paragraphs>190</Paragraphs>
  <Slides>32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KoPub돋움체 Bold</vt:lpstr>
      <vt:lpstr>KoPub돋움체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387</cp:revision>
  <dcterms:created xsi:type="dcterms:W3CDTF">2020-08-18T14:02:52Z</dcterms:created>
  <dcterms:modified xsi:type="dcterms:W3CDTF">2022-04-22T05:46:06Z</dcterms:modified>
</cp:coreProperties>
</file>